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328" r:id="rId2"/>
    <p:sldId id="266" r:id="rId3"/>
    <p:sldId id="267" r:id="rId4"/>
    <p:sldId id="268" r:id="rId5"/>
    <p:sldId id="269" r:id="rId6"/>
    <p:sldId id="271" r:id="rId7"/>
    <p:sldId id="270" r:id="rId8"/>
    <p:sldId id="274" r:id="rId9"/>
    <p:sldId id="272" r:id="rId10"/>
    <p:sldId id="276" r:id="rId11"/>
    <p:sldId id="275" r:id="rId12"/>
    <p:sldId id="273" r:id="rId13"/>
  </p:sldIdLst>
  <p:sldSz cx="12192000" cy="6858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Helvetica Neue" panose="020B0604020202020204" charset="0"/>
      <p:bold r:id="rId22"/>
    </p:embeddedFont>
    <p:embeddedFont>
      <p:font typeface="Helvetica Neue Ligh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8B96AC1-9D4D-49B7-9F82-EFA4B7ACB614}">
          <p14:sldIdLst>
            <p14:sldId id="328"/>
            <p14:sldId id="266"/>
            <p14:sldId id="267"/>
            <p14:sldId id="268"/>
            <p14:sldId id="269"/>
            <p14:sldId id="271"/>
            <p14:sldId id="270"/>
            <p14:sldId id="274"/>
            <p14:sldId id="272"/>
            <p14:sldId id="276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3" autoAdjust="0"/>
    <p:restoredTop sz="86706" autoAdjust="0"/>
  </p:normalViewPr>
  <p:slideViewPr>
    <p:cSldViewPr snapToGrid="0">
      <p:cViewPr varScale="1">
        <p:scale>
          <a:sx n="70" d="100"/>
          <a:sy n="70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70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2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780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004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98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492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541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832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3491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9038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94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1702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18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4037013" y="-1373187"/>
            <a:ext cx="4117975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5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5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35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35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dk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" title="Be Boulder.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456851" y="6189029"/>
            <a:ext cx="2377001" cy="51215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013363" y="6356351"/>
            <a:ext cx="5727191" cy="336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824255" y="6356351"/>
            <a:ext cx="5488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" title="University of Colorado Boulder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1697" y="6144844"/>
            <a:ext cx="2410227" cy="588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965DA-C7B1-4387-88B8-3E1390391574}"/>
              </a:ext>
            </a:extLst>
          </p:cNvPr>
          <p:cNvCxnSpPr/>
          <p:nvPr userDrawn="1"/>
        </p:nvCxnSpPr>
        <p:spPr>
          <a:xfrm>
            <a:off x="0" y="60198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Field-programmable_gate_array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3"/>
          <p:cNvSpPr txBox="1"/>
          <p:nvPr/>
        </p:nvSpPr>
        <p:spPr>
          <a:xfrm>
            <a:off x="831850" y="2966113"/>
            <a:ext cx="10515600" cy="136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tabLst/>
              <a:defRPr/>
            </a:pP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[Instructor Name(s)]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[Department Name]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A59277-F897-4DB3-ADE3-49B5520D92DA}"/>
              </a:ext>
            </a:extLst>
          </p:cNvPr>
          <p:cNvSpPr txBox="1">
            <a:spLocks/>
          </p:cNvSpPr>
          <p:nvPr/>
        </p:nvSpPr>
        <p:spPr>
          <a:xfrm>
            <a:off x="211294" y="883776"/>
            <a:ext cx="117567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FPGA Design for Embedded Systems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DD1F488-E062-48FC-B270-A09FC1B60F3B}"/>
              </a:ext>
            </a:extLst>
          </p:cNvPr>
          <p:cNvSpPr txBox="1">
            <a:spLocks/>
          </p:cNvSpPr>
          <p:nvPr/>
        </p:nvSpPr>
        <p:spPr>
          <a:xfrm>
            <a:off x="962025" y="3138576"/>
            <a:ext cx="100488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FB87C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Arial"/>
              </a:rPr>
              <a:t>Hardware Description Languages for Logic Design</a:t>
            </a:r>
          </a:p>
        </p:txBody>
      </p:sp>
    </p:spTree>
    <p:extLst>
      <p:ext uri="{BB962C8B-B14F-4D97-AF65-F5344CB8AC3E}">
        <p14:creationId xmlns:p14="http://schemas.microsoft.com/office/powerpoint/2010/main" val="826473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774046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Example: Basic Logic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Introduction to VHDL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16F66-A6B3-47A1-94F8-0A9CB590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733" y="4268252"/>
            <a:ext cx="4458092" cy="13679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ADBCD3-9CAC-4477-8F27-5DC8D6029FCC}"/>
              </a:ext>
            </a:extLst>
          </p:cNvPr>
          <p:cNvGrpSpPr/>
          <p:nvPr/>
        </p:nvGrpSpPr>
        <p:grpSpPr>
          <a:xfrm>
            <a:off x="6197160" y="2109409"/>
            <a:ext cx="5136541" cy="1693995"/>
            <a:chOff x="6197160" y="2109409"/>
            <a:chExt cx="5136541" cy="16939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F6F3D5-EB9F-46C9-B9AD-19AA3D798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2270" y="2366564"/>
              <a:ext cx="723355" cy="615121"/>
              <a:chOff x="2216" y="2662"/>
              <a:chExt cx="1080" cy="1079"/>
            </a:xfrm>
            <a:solidFill>
              <a:sysClr val="windowText" lastClr="000000"/>
            </a:solidFill>
          </p:grpSpPr>
          <p:sp>
            <p:nvSpPr>
              <p:cNvPr id="11" name="AutoShape 59">
                <a:extLst>
                  <a:ext uri="{FF2B5EF4-FFF2-40B4-BE49-F238E27FC236}">
                    <a16:creationId xmlns:a16="http://schemas.microsoft.com/office/drawing/2014/main" id="{40EE65AC-1F9B-42A8-A670-FA97FA7F6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6" y="2662"/>
                <a:ext cx="1080" cy="1079"/>
              </a:xfrm>
              <a:prstGeom prst="flowChartDelay">
                <a:avLst/>
              </a:prstGeom>
              <a:grpFill/>
              <a:ln w="15875">
                <a:solidFill>
                  <a:sysClr val="window" lastClr="FFFFFF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AutoShape 154">
                <a:extLst>
                  <a:ext uri="{FF2B5EF4-FFF2-40B4-BE49-F238E27FC236}">
                    <a16:creationId xmlns:a16="http://schemas.microsoft.com/office/drawing/2014/main" id="{13659DDF-1F93-4A0C-9E7E-34959DDF5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882"/>
                <a:ext cx="14" cy="14"/>
              </a:xfrm>
              <a:prstGeom prst="flowChartConnector">
                <a:avLst/>
              </a:prstGeom>
              <a:grpFill/>
              <a:ln w="1587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AutoShape 155">
                <a:extLst>
                  <a:ext uri="{FF2B5EF4-FFF2-40B4-BE49-F238E27FC236}">
                    <a16:creationId xmlns:a16="http://schemas.microsoft.com/office/drawing/2014/main" id="{A85332AB-9893-4DD1-9586-8480C6C01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462"/>
                <a:ext cx="14" cy="14"/>
              </a:xfrm>
              <a:prstGeom prst="flowChartConnector">
                <a:avLst/>
              </a:prstGeom>
              <a:grpFill/>
              <a:ln w="1587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826A2C-A02A-41F0-B2F7-064C8EDDA327}"/>
                </a:ext>
              </a:extLst>
            </p:cNvPr>
            <p:cNvSpPr txBox="1"/>
            <p:nvPr/>
          </p:nvSpPr>
          <p:spPr>
            <a:xfrm>
              <a:off x="11036825" y="249796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0B346E5-7FB6-4339-9899-D99BB0C46736}"/>
                </a:ext>
              </a:extLst>
            </p:cNvPr>
            <p:cNvCxnSpPr/>
            <p:nvPr/>
          </p:nvCxnSpPr>
          <p:spPr>
            <a:xfrm>
              <a:off x="9333424" y="2838957"/>
              <a:ext cx="476250" cy="1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CDCF9-B501-4916-A364-DBB30B5EA836}"/>
                </a:ext>
              </a:extLst>
            </p:cNvPr>
            <p:cNvCxnSpPr/>
            <p:nvPr/>
          </p:nvCxnSpPr>
          <p:spPr>
            <a:xfrm>
              <a:off x="10541525" y="2669411"/>
              <a:ext cx="476250" cy="1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AF86FB-D536-4E67-8AED-934C713AA49A}"/>
                </a:ext>
              </a:extLst>
            </p:cNvPr>
            <p:cNvSpPr txBox="1"/>
            <p:nvPr/>
          </p:nvSpPr>
          <p:spPr>
            <a:xfrm>
              <a:off x="8883614" y="3049229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20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20" name="Pentagon 13">
              <a:extLst>
                <a:ext uri="{FF2B5EF4-FFF2-40B4-BE49-F238E27FC236}">
                  <a16:creationId xmlns:a16="http://schemas.microsoft.com/office/drawing/2014/main" id="{3C62F14C-70B0-4FC1-AD6D-BD0ECAB26010}"/>
                </a:ext>
              </a:extLst>
            </p:cNvPr>
            <p:cNvSpPr/>
            <p:nvPr/>
          </p:nvSpPr>
          <p:spPr>
            <a:xfrm>
              <a:off x="7698194" y="3138138"/>
              <a:ext cx="676275" cy="600075"/>
            </a:xfrm>
            <a:custGeom>
              <a:avLst/>
              <a:gdLst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431292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362086 w 673608"/>
                <a:gd name="connsiteY1" fmla="*/ 0 h 484632"/>
                <a:gd name="connsiteX2" fmla="*/ 673608 w 673608"/>
                <a:gd name="connsiteY2" fmla="*/ 242316 h 484632"/>
                <a:gd name="connsiteX3" fmla="*/ 431292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  <a:gd name="connsiteX0" fmla="*/ 0 w 673608"/>
                <a:gd name="connsiteY0" fmla="*/ 0 h 484632"/>
                <a:gd name="connsiteX1" fmla="*/ 362086 w 673608"/>
                <a:gd name="connsiteY1" fmla="*/ 0 h 484632"/>
                <a:gd name="connsiteX2" fmla="*/ 673608 w 673608"/>
                <a:gd name="connsiteY2" fmla="*/ 242316 h 484632"/>
                <a:gd name="connsiteX3" fmla="*/ 362086 w 673608"/>
                <a:gd name="connsiteY3" fmla="*/ 484632 h 484632"/>
                <a:gd name="connsiteX4" fmla="*/ 0 w 673608"/>
                <a:gd name="connsiteY4" fmla="*/ 484632 h 484632"/>
                <a:gd name="connsiteX5" fmla="*/ 0 w 673608"/>
                <a:gd name="connsiteY5" fmla="*/ 0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608" h="484632">
                  <a:moveTo>
                    <a:pt x="0" y="0"/>
                  </a:moveTo>
                  <a:lnTo>
                    <a:pt x="362086" y="0"/>
                  </a:lnTo>
                  <a:cubicBezTo>
                    <a:pt x="538108" y="27432"/>
                    <a:pt x="632841" y="121539"/>
                    <a:pt x="673608" y="242316"/>
                  </a:cubicBezTo>
                  <a:cubicBezTo>
                    <a:pt x="634746" y="363093"/>
                    <a:pt x="534298" y="470535"/>
                    <a:pt x="362086" y="484632"/>
                  </a:cubicBezTo>
                  <a:lnTo>
                    <a:pt x="0" y="484632"/>
                  </a:lnTo>
                  <a:cubicBezTo>
                    <a:pt x="104775" y="332613"/>
                    <a:pt x="118110" y="152019"/>
                    <a:pt x="0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B1F81B-0B6F-4010-970D-F1FCFFAE36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1808" y="2198153"/>
              <a:ext cx="606349" cy="565523"/>
              <a:chOff x="7470" y="2802"/>
              <a:chExt cx="1070" cy="900"/>
            </a:xfrm>
            <a:solidFill>
              <a:sysClr val="windowText" lastClr="000000"/>
            </a:solidFill>
          </p:grpSpPr>
          <p:sp>
            <p:nvSpPr>
              <p:cNvPr id="22" name="AutoShape 70">
                <a:extLst>
                  <a:ext uri="{FF2B5EF4-FFF2-40B4-BE49-F238E27FC236}">
                    <a16:creationId xmlns:a16="http://schemas.microsoft.com/office/drawing/2014/main" id="{0930F44C-C5E0-47B5-BC21-CBE4D0B18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70" y="2802"/>
                <a:ext cx="900" cy="900"/>
              </a:xfrm>
              <a:prstGeom prst="flowChartMerge">
                <a:avLst/>
              </a:prstGeom>
              <a:grpFill/>
              <a:ln w="15875">
                <a:solidFill>
                  <a:sysClr val="window" lastClr="FFFFFF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AutoShape 71">
                <a:extLst>
                  <a:ext uri="{FF2B5EF4-FFF2-40B4-BE49-F238E27FC236}">
                    <a16:creationId xmlns:a16="http://schemas.microsoft.com/office/drawing/2014/main" id="{EBC61093-6597-488E-9130-28A8E57F3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0" y="3162"/>
                <a:ext cx="180" cy="180"/>
              </a:xfrm>
              <a:prstGeom prst="flowChartConnector">
                <a:avLst/>
              </a:prstGeom>
              <a:grpFill/>
              <a:ln w="1587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450D88-79B4-45F5-8A16-4E63E8EF71D8}"/>
                </a:ext>
              </a:extLst>
            </p:cNvPr>
            <p:cNvSpPr txBox="1"/>
            <p:nvPr/>
          </p:nvSpPr>
          <p:spPr>
            <a:xfrm>
              <a:off x="6202770" y="230946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2E046A-2B10-494B-A442-B28273D98A5D}"/>
                </a:ext>
              </a:extLst>
            </p:cNvPr>
            <p:cNvSpPr txBox="1"/>
            <p:nvPr/>
          </p:nvSpPr>
          <p:spPr>
            <a:xfrm>
              <a:off x="6202845" y="3061879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20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86B131-5B2D-4FBD-ACD3-E65640B5E7F1}"/>
                </a:ext>
              </a:extLst>
            </p:cNvPr>
            <p:cNvSpPr txBox="1"/>
            <p:nvPr/>
          </p:nvSpPr>
          <p:spPr>
            <a:xfrm>
              <a:off x="6197160" y="3403294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20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5F65C9-A00F-47DA-8EA4-9849A6F20767}"/>
                </a:ext>
              </a:extLst>
            </p:cNvPr>
            <p:cNvCxnSpPr/>
            <p:nvPr/>
          </p:nvCxnSpPr>
          <p:spPr>
            <a:xfrm>
              <a:off x="7750753" y="2478759"/>
              <a:ext cx="2057400" cy="9524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896618-16A0-4E93-80E6-BAC2E05264C9}"/>
                </a:ext>
              </a:extLst>
            </p:cNvPr>
            <p:cNvCxnSpPr/>
            <p:nvPr/>
          </p:nvCxnSpPr>
          <p:spPr>
            <a:xfrm>
              <a:off x="6469470" y="2480915"/>
              <a:ext cx="679526" cy="12512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FBE3A8-82C1-4C43-8DA5-7AFA97AF9E14}"/>
                </a:ext>
              </a:extLst>
            </p:cNvPr>
            <p:cNvCxnSpPr/>
            <p:nvPr/>
          </p:nvCxnSpPr>
          <p:spPr>
            <a:xfrm>
              <a:off x="6459945" y="3261965"/>
              <a:ext cx="1304925" cy="19049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0A9064B-05E6-4FDF-A9BB-99F0C8996ECE}"/>
                </a:ext>
              </a:extLst>
            </p:cNvPr>
            <p:cNvCxnSpPr/>
            <p:nvPr/>
          </p:nvCxnSpPr>
          <p:spPr>
            <a:xfrm>
              <a:off x="6459945" y="3595340"/>
              <a:ext cx="1304925" cy="19049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0839FF-3E90-4784-9225-D6C551EB0573}"/>
                </a:ext>
              </a:extLst>
            </p:cNvPr>
            <p:cNvCxnSpPr/>
            <p:nvPr/>
          </p:nvCxnSpPr>
          <p:spPr>
            <a:xfrm>
              <a:off x="8355420" y="3442940"/>
              <a:ext cx="971550" cy="19049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B8C0F00-C6C6-44E4-B4B3-FC7ABA49BBB0}"/>
                </a:ext>
              </a:extLst>
            </p:cNvPr>
            <p:cNvCxnSpPr/>
            <p:nvPr/>
          </p:nvCxnSpPr>
          <p:spPr>
            <a:xfrm flipV="1">
              <a:off x="9329649" y="2832011"/>
              <a:ext cx="1" cy="629978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8781C7-BB2E-460A-8D92-A529EC0C0916}"/>
                </a:ext>
              </a:extLst>
            </p:cNvPr>
            <p:cNvSpPr txBox="1"/>
            <p:nvPr/>
          </p:nvSpPr>
          <p:spPr>
            <a:xfrm>
              <a:off x="8867584" y="210940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20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3551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Introduction to VHDL</a:t>
            </a:r>
          </a:p>
        </p:txBody>
      </p:sp>
      <p:sp>
        <p:nvSpPr>
          <p:cNvPr id="9" name="Vertical Text Placeholder 12">
            <a:extLst>
              <a:ext uri="{FF2B5EF4-FFF2-40B4-BE49-F238E27FC236}">
                <a16:creationId xmlns:a16="http://schemas.microsoft.com/office/drawing/2014/main" id="{54532D33-2113-4819-AE85-51181E468A98}"/>
              </a:ext>
            </a:extLst>
          </p:cNvPr>
          <p:cNvSpPr txBox="1">
            <a:spLocks/>
          </p:cNvSpPr>
          <p:nvPr/>
        </p:nvSpPr>
        <p:spPr>
          <a:xfrm>
            <a:off x="6096000" y="499611"/>
            <a:ext cx="5062538" cy="5375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-- (VHDL comment) 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-- Import </a:t>
            </a:r>
            <a:r>
              <a:rPr lang="en-US" altLang="en-US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std_logic</a:t>
            </a:r>
            <a:r>
              <a:rPr lang="en-US" altLang="en-US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library  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library IEEE; 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use IEEE.std_logic_1164.all; 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endParaRPr lang="en-US" altLang="en-US" dirty="0">
              <a:solidFill>
                <a:srgbClr val="92D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-- Entity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entity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BasicLogic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 is	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  port ( 			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    A : in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std_logic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;		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    B : in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std_logic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;		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    C : in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std_logic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;		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    Y : out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std_logic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end entity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BasicLogic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None/>
            </a:pPr>
            <a:endParaRPr lang="en-US" altLang="en-US" dirty="0">
              <a:solidFill>
                <a:srgbClr val="92D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-- Architecture</a:t>
            </a:r>
            <a:endParaRPr lang="en-US" altLang="en-US" dirty="0">
              <a:solidFill>
                <a:prstClr val="white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architecture RTL of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BasicLogic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 is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  Signal D, E :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std_logic;begin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    D &lt;= NOT C;	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    E &lt;= A OR B;	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    Y &lt;= D AND E;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  <a:ea typeface="Courier New" charset="0"/>
                <a:cs typeface="Courier New" charset="0"/>
              </a:rPr>
              <a:t>end architecture RTL;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endParaRPr lang="en-US" altLang="en-US" dirty="0">
              <a:solidFill>
                <a:srgbClr val="E7E6E6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11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VHDL is a structured language </a:t>
            </a:r>
          </a:p>
          <a:p>
            <a:pPr lvl="1">
              <a:spcBef>
                <a:spcPts val="1000"/>
              </a:spcBef>
              <a:buClrTx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Entity and Architecture pairs</a:t>
            </a:r>
          </a:p>
          <a:p>
            <a:pPr>
              <a:buClrTx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>
              <a:buClrTx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Gates synthesized into hardware operate concurrently and in parallel</a:t>
            </a:r>
          </a:p>
          <a:p>
            <a:pPr>
              <a:buClrTx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>
              <a:buClrTx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" lastClr="FFFFFF"/>
                </a:solidFill>
                <a:latin typeface="Calibri Light" panose="020F0302020204030204"/>
              </a:rPr>
              <a:t>Summary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119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Establish motivation for learning VHDL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VHDL coding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Reinforce key concepts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6536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Earn a great income writing VHDL for FPGA and ASIC devices</a:t>
            </a:r>
          </a:p>
          <a:p>
            <a:pPr lvl="0">
              <a:buClrTx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lvl="0">
              <a:buClrTx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VHDL is more structured than Verilog </a:t>
            </a:r>
            <a:br>
              <a:rPr lang="en-US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and faster than schematic capture!</a:t>
            </a:r>
          </a:p>
          <a:p>
            <a:pPr lvl="0">
              <a:buClrTx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lvl="0">
              <a:buClrTx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Learn a new language for efficient and reusable problem solving</a:t>
            </a:r>
          </a:p>
          <a:p>
            <a:pPr lvl="0">
              <a:buClrTx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Why Learn VHDL?</a:t>
            </a:r>
          </a:p>
        </p:txBody>
      </p:sp>
    </p:spTree>
    <p:extLst>
      <p:ext uri="{BB962C8B-B14F-4D97-AF65-F5344CB8AC3E}">
        <p14:creationId xmlns:p14="http://schemas.microsoft.com/office/powerpoint/2010/main" val="390970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626817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Describing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a hardware circuit that will synthesize into FPGA logic cells or gates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Logic is concurrent, not sequential</a:t>
            </a:r>
          </a:p>
          <a:p>
            <a:pPr lvl="1">
              <a:spcBef>
                <a:spcPts val="1000"/>
              </a:spcBef>
              <a:buClrTx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FPGA gates are hardware;  executes in parallel</a:t>
            </a:r>
          </a:p>
          <a:p>
            <a:pPr lvl="1">
              <a:spcBef>
                <a:spcPts val="1000"/>
              </a:spcBef>
              <a:buClrTx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CPU code is software;  executes serially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H</a:t>
            </a:r>
            <a:r>
              <a:rPr lang="en-US" dirty="0">
                <a:solidFill>
                  <a:prstClr val="white"/>
                </a:solidFill>
                <a:latin typeface="Calibri Light" panose="020F0302020204030204"/>
              </a:rPr>
              <a:t>DL Key Concepts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11" name="Picture 2" descr="https://upload.wikimedia.org/wikipedia/commons/thumb/1/1c/FPGA_cell_example.png/350px-FPGA_cell_example.png">
            <a:extLst>
              <a:ext uri="{FF2B5EF4-FFF2-40B4-BE49-F238E27FC236}">
                <a16:creationId xmlns:a16="http://schemas.microsoft.com/office/drawing/2014/main" id="{B526552D-ECB3-4092-A7D2-2F45530F3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68" y="3559808"/>
            <a:ext cx="4874430" cy="218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F01B9D-D54C-4F3B-BB15-B36CC1DE437F}"/>
              </a:ext>
            </a:extLst>
          </p:cNvPr>
          <p:cNvSpPr txBox="1"/>
          <p:nvPr/>
        </p:nvSpPr>
        <p:spPr>
          <a:xfrm>
            <a:off x="4124659" y="6159817"/>
            <a:ext cx="325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2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References: </a:t>
            </a:r>
            <a:r>
              <a:rPr lang="en-US" sz="12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https://en.wikipedia.org/wiki/Field-programmable_gate_array</a:t>
            </a:r>
            <a:endPara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endPara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37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</a:pPr>
            <a:r>
              <a:rPr lang="en-US" dirty="0">
                <a:solidFill>
                  <a:prstClr val="white"/>
                </a:solidFill>
                <a:latin typeface="Calibri Light" panose="020F0302020204030204"/>
              </a:rPr>
              <a:t>Finite State Machine Example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11A7F5-8B5B-427A-A917-0EB447FE38AD}"/>
              </a:ext>
            </a:extLst>
          </p:cNvPr>
          <p:cNvSpPr txBox="1">
            <a:spLocks/>
          </p:cNvSpPr>
          <p:nvPr/>
        </p:nvSpPr>
        <p:spPr>
          <a:xfrm>
            <a:off x="7805614" y="548034"/>
            <a:ext cx="3795094" cy="522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encoding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S(Q1, Q0) = “00”, “10”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table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:</a:t>
            </a:r>
            <a:r>
              <a:rPr lang="en-US" dirty="0">
                <a:solidFill>
                  <a:sysClr val="window" lastClr="FFFFFF"/>
                </a:solidFill>
                <a:latin typeface="Calibri" panose="020F0502020204030204"/>
              </a:rPr>
              <a:t> Reset, Run, </a:t>
            </a:r>
            <a:r>
              <a:rPr lang="en-US" dirty="0" err="1">
                <a:solidFill>
                  <a:sysClr val="window" lastClr="FFFFFF"/>
                </a:solidFill>
                <a:latin typeface="Calibri" panose="020F0502020204030204"/>
              </a:rPr>
              <a:t>Clk</a:t>
            </a:r>
            <a:endParaRPr lang="en-US" dirty="0">
              <a:solidFill>
                <a:sysClr val="window" lastClr="FFFFFF"/>
              </a:solidFill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: R Result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: Current, Next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2B237-ED13-47DE-8C9A-6750595C5410}"/>
              </a:ext>
            </a:extLst>
          </p:cNvPr>
          <p:cNvGrpSpPr/>
          <p:nvPr/>
        </p:nvGrpSpPr>
        <p:grpSpPr>
          <a:xfrm>
            <a:off x="4143971" y="2062816"/>
            <a:ext cx="3904057" cy="2818310"/>
            <a:chOff x="777919" y="2339961"/>
            <a:chExt cx="3904057" cy="281831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CF8709E-D772-40F7-AD03-10C72D3974C0}"/>
                </a:ext>
              </a:extLst>
            </p:cNvPr>
            <p:cNvSpPr/>
            <p:nvPr/>
          </p:nvSpPr>
          <p:spPr>
            <a:xfrm>
              <a:off x="2292626" y="2584174"/>
              <a:ext cx="914400" cy="914400"/>
            </a:xfrm>
            <a:prstGeom prst="ellipse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S0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---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R=0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2EE63F-7324-4005-8B4D-B4357516C46F}"/>
                </a:ext>
              </a:extLst>
            </p:cNvPr>
            <p:cNvSpPr/>
            <p:nvPr/>
          </p:nvSpPr>
          <p:spPr>
            <a:xfrm>
              <a:off x="2292626" y="4243871"/>
              <a:ext cx="914400" cy="914400"/>
            </a:xfrm>
            <a:prstGeom prst="ellipse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S1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---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R=1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0EBAC48-11A0-4894-AD39-584DE8854952}"/>
                </a:ext>
              </a:extLst>
            </p:cNvPr>
            <p:cNvCxnSpPr/>
            <p:nvPr/>
          </p:nvCxnSpPr>
          <p:spPr>
            <a:xfrm>
              <a:off x="1769166" y="2583899"/>
              <a:ext cx="569843" cy="238539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5DE86D-911D-47D8-A72D-7C68AC0465D1}"/>
                </a:ext>
              </a:extLst>
            </p:cNvPr>
            <p:cNvSpPr txBox="1"/>
            <p:nvPr/>
          </p:nvSpPr>
          <p:spPr>
            <a:xfrm>
              <a:off x="1066986" y="2339961"/>
              <a:ext cx="702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Reset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72F913-6831-49B3-B52E-FB2FF25BF64D}"/>
                </a:ext>
              </a:extLst>
            </p:cNvPr>
            <p:cNvGrpSpPr/>
            <p:nvPr/>
          </p:nvGrpSpPr>
          <p:grpSpPr>
            <a:xfrm>
              <a:off x="2539534" y="2951784"/>
              <a:ext cx="1351722" cy="1842150"/>
              <a:chOff x="2507450" y="2951784"/>
              <a:chExt cx="1351722" cy="1842150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3144D182-3CA8-43FD-877F-F19C25614352}"/>
                  </a:ext>
                </a:extLst>
              </p:cNvPr>
              <p:cNvSpPr/>
              <p:nvPr/>
            </p:nvSpPr>
            <p:spPr>
              <a:xfrm>
                <a:off x="2507450" y="2951784"/>
                <a:ext cx="1351722" cy="1835426"/>
              </a:xfrm>
              <a:prstGeom prst="arc">
                <a:avLst>
                  <a:gd name="adj1" fmla="val 16200000"/>
                  <a:gd name="adj2" fmla="val 5174157"/>
                </a:avLst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11A13F5-7F32-4D98-96D1-D453CE81E58B}"/>
                  </a:ext>
                </a:extLst>
              </p:cNvPr>
              <p:cNvCxnSpPr/>
              <p:nvPr/>
            </p:nvCxnSpPr>
            <p:spPr>
              <a:xfrm flipH="1">
                <a:off x="3167269" y="4759467"/>
                <a:ext cx="184097" cy="34467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D12F3BC-FE99-4A42-8EED-A7AC24D50995}"/>
                </a:ext>
              </a:extLst>
            </p:cNvPr>
            <p:cNvGrpSpPr/>
            <p:nvPr/>
          </p:nvGrpSpPr>
          <p:grpSpPr>
            <a:xfrm rot="10800000">
              <a:off x="1616765" y="2950886"/>
              <a:ext cx="1351722" cy="1842150"/>
              <a:chOff x="2491408" y="2951784"/>
              <a:chExt cx="1351722" cy="1842150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82FD7D81-A2D5-42B0-A48B-6287E54875CC}"/>
                  </a:ext>
                </a:extLst>
              </p:cNvPr>
              <p:cNvSpPr/>
              <p:nvPr/>
            </p:nvSpPr>
            <p:spPr>
              <a:xfrm>
                <a:off x="2491408" y="2951784"/>
                <a:ext cx="1351722" cy="1835426"/>
              </a:xfrm>
              <a:prstGeom prst="arc">
                <a:avLst>
                  <a:gd name="adj1" fmla="val 16200000"/>
                  <a:gd name="adj2" fmla="val 5174157"/>
                </a:avLst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2DCE088-935A-4FBE-8EBB-2B5E344428AE}"/>
                  </a:ext>
                </a:extLst>
              </p:cNvPr>
              <p:cNvCxnSpPr/>
              <p:nvPr/>
            </p:nvCxnSpPr>
            <p:spPr>
              <a:xfrm flipH="1">
                <a:off x="3160545" y="4759467"/>
                <a:ext cx="184097" cy="34467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162387-8A5A-4C01-AB2F-A2C1979A5054}"/>
                </a:ext>
              </a:extLst>
            </p:cNvPr>
            <p:cNvSpPr txBox="1"/>
            <p:nvPr/>
          </p:nvSpPr>
          <p:spPr>
            <a:xfrm>
              <a:off x="994094" y="363196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033FF4-A2C0-477B-86C0-D4C1020E27A3}"/>
                </a:ext>
              </a:extLst>
            </p:cNvPr>
            <p:cNvSpPr txBox="1"/>
            <p:nvPr/>
          </p:nvSpPr>
          <p:spPr>
            <a:xfrm>
              <a:off x="3843130" y="363196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14A640-7CE2-4C44-A6E8-5F1E649A1595}"/>
                </a:ext>
              </a:extLst>
            </p:cNvPr>
            <p:cNvSpPr/>
            <p:nvPr/>
          </p:nvSpPr>
          <p:spPr>
            <a:xfrm>
              <a:off x="887245" y="2345787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Reset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87190B-3A32-4BB0-B357-F8CA8F876000}"/>
                </a:ext>
              </a:extLst>
            </p:cNvPr>
            <p:cNvSpPr/>
            <p:nvPr/>
          </p:nvSpPr>
          <p:spPr>
            <a:xfrm>
              <a:off x="777919" y="3626136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2CD85E-1B04-46D0-BA99-EBC9317827B6}"/>
                </a:ext>
              </a:extLst>
            </p:cNvPr>
            <p:cNvSpPr/>
            <p:nvPr/>
          </p:nvSpPr>
          <p:spPr>
            <a:xfrm>
              <a:off x="3800055" y="3634875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9B96881-6202-41D6-826D-9C4A4733B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41889"/>
              </p:ext>
            </p:extLst>
          </p:nvPr>
        </p:nvGraphicFramePr>
        <p:xfrm>
          <a:off x="8375457" y="1942196"/>
          <a:ext cx="3268326" cy="2024531"/>
        </p:xfrm>
        <a:graphic>
          <a:graphicData uri="http://schemas.openxmlformats.org/drawingml/2006/table">
            <a:tbl>
              <a:tblPr firstRow="1" bandRow="1"/>
              <a:tblGrid>
                <a:gridCol w="544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7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7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656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Current State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IN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Next State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OUT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37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Q1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Q0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Run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D1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D0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600" dirty="0"/>
                        <a:t>R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6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6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1</a:t>
                      </a:r>
                    </a:p>
                    <a:p>
                      <a:r>
                        <a:rPr lang="en-US" sz="7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700" dirty="0"/>
                        <a:t>0</a:t>
                      </a:r>
                    </a:p>
                    <a:p>
                      <a:r>
                        <a:rPr lang="en-US" sz="7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50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Finite State Machine Example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9B96881-6202-41D6-826D-9C4A4733B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274975"/>
              </p:ext>
            </p:extLst>
          </p:nvPr>
        </p:nvGraphicFramePr>
        <p:xfrm>
          <a:off x="4809994" y="1398040"/>
          <a:ext cx="7039632" cy="4326356"/>
        </p:xfrm>
        <a:graphic>
          <a:graphicData uri="http://schemas.openxmlformats.org/drawingml/2006/table">
            <a:tbl>
              <a:tblPr firstRow="1" bandRow="1"/>
              <a:tblGrid>
                <a:gridCol w="1173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3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3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2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64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Current State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IN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Next State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OUT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4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Q1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Q0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Run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D1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D0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R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06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06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06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406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1</a:t>
                      </a:r>
                    </a:p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2000" dirty="0"/>
                        <a:t>0</a:t>
                      </a:r>
                    </a:p>
                    <a:p>
                      <a:r>
                        <a:rPr lang="en-US" sz="2000" dirty="0"/>
                        <a:t>0</a:t>
                      </a:r>
                    </a:p>
                  </a:txBody>
                  <a:tcPr marL="45720" marR="457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94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Finite State Machine Example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2B237-ED13-47DE-8C9A-6750595C5410}"/>
              </a:ext>
            </a:extLst>
          </p:cNvPr>
          <p:cNvGrpSpPr/>
          <p:nvPr/>
        </p:nvGrpSpPr>
        <p:grpSpPr>
          <a:xfrm>
            <a:off x="4143971" y="2062816"/>
            <a:ext cx="3904057" cy="2818310"/>
            <a:chOff x="777919" y="2339961"/>
            <a:chExt cx="3904057" cy="281831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CF8709E-D772-40F7-AD03-10C72D3974C0}"/>
                </a:ext>
              </a:extLst>
            </p:cNvPr>
            <p:cNvSpPr/>
            <p:nvPr/>
          </p:nvSpPr>
          <p:spPr>
            <a:xfrm>
              <a:off x="2292626" y="2584174"/>
              <a:ext cx="914400" cy="914400"/>
            </a:xfrm>
            <a:prstGeom prst="ellipse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S0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---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R=0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2EE63F-7324-4005-8B4D-B4357516C46F}"/>
                </a:ext>
              </a:extLst>
            </p:cNvPr>
            <p:cNvSpPr/>
            <p:nvPr/>
          </p:nvSpPr>
          <p:spPr>
            <a:xfrm>
              <a:off x="2292626" y="4243871"/>
              <a:ext cx="914400" cy="914400"/>
            </a:xfrm>
            <a:prstGeom prst="ellipse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S1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---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R=1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0EBAC48-11A0-4894-AD39-584DE8854952}"/>
                </a:ext>
              </a:extLst>
            </p:cNvPr>
            <p:cNvCxnSpPr/>
            <p:nvPr/>
          </p:nvCxnSpPr>
          <p:spPr>
            <a:xfrm>
              <a:off x="1769166" y="2583899"/>
              <a:ext cx="569843" cy="238539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5DE86D-911D-47D8-A72D-7C68AC0465D1}"/>
                </a:ext>
              </a:extLst>
            </p:cNvPr>
            <p:cNvSpPr txBox="1"/>
            <p:nvPr/>
          </p:nvSpPr>
          <p:spPr>
            <a:xfrm>
              <a:off x="1066986" y="2339961"/>
              <a:ext cx="702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Reset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72F913-6831-49B3-B52E-FB2FF25BF64D}"/>
                </a:ext>
              </a:extLst>
            </p:cNvPr>
            <p:cNvGrpSpPr/>
            <p:nvPr/>
          </p:nvGrpSpPr>
          <p:grpSpPr>
            <a:xfrm>
              <a:off x="2539534" y="2951784"/>
              <a:ext cx="1351722" cy="1842150"/>
              <a:chOff x="2507450" y="2951784"/>
              <a:chExt cx="1351722" cy="1842150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3144D182-3CA8-43FD-877F-F19C25614352}"/>
                  </a:ext>
                </a:extLst>
              </p:cNvPr>
              <p:cNvSpPr/>
              <p:nvPr/>
            </p:nvSpPr>
            <p:spPr>
              <a:xfrm>
                <a:off x="2507450" y="2951784"/>
                <a:ext cx="1351722" cy="1835426"/>
              </a:xfrm>
              <a:prstGeom prst="arc">
                <a:avLst>
                  <a:gd name="adj1" fmla="val 16200000"/>
                  <a:gd name="adj2" fmla="val 5174157"/>
                </a:avLst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11A13F5-7F32-4D98-96D1-D453CE81E58B}"/>
                  </a:ext>
                </a:extLst>
              </p:cNvPr>
              <p:cNvCxnSpPr/>
              <p:nvPr/>
            </p:nvCxnSpPr>
            <p:spPr>
              <a:xfrm flipH="1">
                <a:off x="3167269" y="4759467"/>
                <a:ext cx="184097" cy="34467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D12F3BC-FE99-4A42-8EED-A7AC24D50995}"/>
                </a:ext>
              </a:extLst>
            </p:cNvPr>
            <p:cNvGrpSpPr/>
            <p:nvPr/>
          </p:nvGrpSpPr>
          <p:grpSpPr>
            <a:xfrm rot="10800000">
              <a:off x="1616765" y="2950886"/>
              <a:ext cx="1351722" cy="1842150"/>
              <a:chOff x="2491408" y="2951784"/>
              <a:chExt cx="1351722" cy="1842150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82FD7D81-A2D5-42B0-A48B-6287E54875CC}"/>
                  </a:ext>
                </a:extLst>
              </p:cNvPr>
              <p:cNvSpPr/>
              <p:nvPr/>
            </p:nvSpPr>
            <p:spPr>
              <a:xfrm>
                <a:off x="2491408" y="2951784"/>
                <a:ext cx="1351722" cy="1835426"/>
              </a:xfrm>
              <a:prstGeom prst="arc">
                <a:avLst>
                  <a:gd name="adj1" fmla="val 16200000"/>
                  <a:gd name="adj2" fmla="val 5174157"/>
                </a:avLst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2DCE088-935A-4FBE-8EBB-2B5E344428AE}"/>
                  </a:ext>
                </a:extLst>
              </p:cNvPr>
              <p:cNvCxnSpPr/>
              <p:nvPr/>
            </p:nvCxnSpPr>
            <p:spPr>
              <a:xfrm flipH="1">
                <a:off x="3160545" y="4759467"/>
                <a:ext cx="184097" cy="34467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162387-8A5A-4C01-AB2F-A2C1979A5054}"/>
                </a:ext>
              </a:extLst>
            </p:cNvPr>
            <p:cNvSpPr txBox="1"/>
            <p:nvPr/>
          </p:nvSpPr>
          <p:spPr>
            <a:xfrm>
              <a:off x="994094" y="363196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033FF4-A2C0-477B-86C0-D4C1020E27A3}"/>
                </a:ext>
              </a:extLst>
            </p:cNvPr>
            <p:cNvSpPr txBox="1"/>
            <p:nvPr/>
          </p:nvSpPr>
          <p:spPr>
            <a:xfrm>
              <a:off x="3843130" y="363196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14A640-7CE2-4C44-A6E8-5F1E649A1595}"/>
                </a:ext>
              </a:extLst>
            </p:cNvPr>
            <p:cNvSpPr/>
            <p:nvPr/>
          </p:nvSpPr>
          <p:spPr>
            <a:xfrm>
              <a:off x="887245" y="2345787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Reset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87190B-3A32-4BB0-B357-F8CA8F876000}"/>
                </a:ext>
              </a:extLst>
            </p:cNvPr>
            <p:cNvSpPr/>
            <p:nvPr/>
          </p:nvSpPr>
          <p:spPr>
            <a:xfrm>
              <a:off x="777919" y="3626136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2CD85E-1B04-46D0-BA99-EBC9317827B6}"/>
                </a:ext>
              </a:extLst>
            </p:cNvPr>
            <p:cNvSpPr/>
            <p:nvPr/>
          </p:nvSpPr>
          <p:spPr>
            <a:xfrm>
              <a:off x="3800055" y="3634875"/>
              <a:ext cx="8819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Run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8E1BD7F-8EE3-4CB6-8FAA-FAD81C11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667" y="487675"/>
            <a:ext cx="3547566" cy="5541316"/>
          </a:xfrm>
          <a:prstGeom prst="rect">
            <a:avLst/>
          </a:prstGeom>
        </p:spPr>
      </p:pic>
      <p:sp>
        <p:nvSpPr>
          <p:cNvPr id="31" name="Right Arrow 65">
            <a:extLst>
              <a:ext uri="{FF2B5EF4-FFF2-40B4-BE49-F238E27FC236}">
                <a16:creationId xmlns:a16="http://schemas.microsoft.com/office/drawing/2014/main" id="{FB735018-0E46-4BE6-BA0C-38F18C6DB1BA}"/>
              </a:ext>
            </a:extLst>
          </p:cNvPr>
          <p:cNvSpPr/>
          <p:nvPr/>
        </p:nvSpPr>
        <p:spPr>
          <a:xfrm>
            <a:off x="6361473" y="5055857"/>
            <a:ext cx="1245594" cy="715101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VHDL Description</a:t>
            </a:r>
          </a:p>
        </p:txBody>
      </p:sp>
    </p:spTree>
    <p:extLst>
      <p:ext uri="{BB962C8B-B14F-4D97-AF65-F5344CB8AC3E}">
        <p14:creationId xmlns:p14="http://schemas.microsoft.com/office/powerpoint/2010/main" val="381268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Vertical Text Placeholder 12">
            <a:extLst>
              <a:ext uri="{FF2B5EF4-FFF2-40B4-BE49-F238E27FC236}">
                <a16:creationId xmlns:a16="http://schemas.microsoft.com/office/drawing/2014/main" id="{41A4096A-A50A-4465-96AC-99B906078373}"/>
              </a:ext>
            </a:extLst>
          </p:cNvPr>
          <p:cNvSpPr txBox="1">
            <a:spLocks/>
          </p:cNvSpPr>
          <p:nvPr/>
        </p:nvSpPr>
        <p:spPr>
          <a:xfrm>
            <a:off x="4925264" y="1269149"/>
            <a:ext cx="6774046" cy="461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VHDL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describes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 hardware implementations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A VHDL design consists of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Entity :               interface = input, output ports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Architecture :   implementation = design logic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Helvetica Neue" charset="0"/>
                <a:cs typeface="Helvetica Neue" charset="0"/>
                <a:sym typeface="Arial"/>
              </a:rPr>
              <a:t>Example: AND 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Introduction to VHDL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C49E4-CF77-4AF5-BBBC-6042F8206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860" y="3882631"/>
            <a:ext cx="4010025" cy="13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9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7891397" y="6159817"/>
            <a:ext cx="4300603" cy="650309"/>
            <a:chOff x="7891397" y="6159817"/>
            <a:chExt cx="4300603" cy="650309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3540" y="6159817"/>
              <a:ext cx="2918460" cy="650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3"/>
            <p:cNvSpPr/>
            <p:nvPr/>
          </p:nvSpPr>
          <p:spPr>
            <a:xfrm>
              <a:off x="7891397" y="6315694"/>
              <a:ext cx="4300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8D8D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Copyright © 2019 University of Colorado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831850" y="2131733"/>
            <a:ext cx="2940228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[Video Title]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0BCD2EF-D77D-4221-96C6-AC7E950519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Introduction to VHDL</a:t>
            </a:r>
          </a:p>
        </p:txBody>
      </p:sp>
      <p:sp>
        <p:nvSpPr>
          <p:cNvPr id="8" name="Vertical Text Placeholder 12">
            <a:extLst>
              <a:ext uri="{FF2B5EF4-FFF2-40B4-BE49-F238E27FC236}">
                <a16:creationId xmlns:a16="http://schemas.microsoft.com/office/drawing/2014/main" id="{BEF270AD-0F7B-4BCC-86A9-5B8D038459AE}"/>
              </a:ext>
            </a:extLst>
          </p:cNvPr>
          <p:cNvSpPr txBox="1">
            <a:spLocks/>
          </p:cNvSpPr>
          <p:nvPr/>
        </p:nvSpPr>
        <p:spPr>
          <a:xfrm>
            <a:off x="6234982" y="588723"/>
            <a:ext cx="4963287" cy="523427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-- (VHDL comment)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-- Import </a:t>
            </a:r>
            <a:r>
              <a:rPr lang="en-US" altLang="en-US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std_logic</a:t>
            </a:r>
            <a:r>
              <a:rPr lang="en-US" altLang="en-US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library 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library IEEE;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use IEEE.std_logic_1164.all;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endParaRPr lang="en-US" altLang="en-US" dirty="0">
              <a:solidFill>
                <a:srgbClr val="E7E6E6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-- Entity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entity ANDGATE is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	port ( 	A : in </a:t>
            </a:r>
            <a:r>
              <a:rPr lang="en-US" altLang="en-US" dirty="0" err="1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std_logic</a:t>
            </a: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;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		B : in </a:t>
            </a:r>
            <a:r>
              <a:rPr lang="en-US" altLang="en-US" dirty="0" err="1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std_logic</a:t>
            </a: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;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		Y : out </a:t>
            </a:r>
            <a:r>
              <a:rPr lang="en-US" altLang="en-US" dirty="0" err="1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std_logic</a:t>
            </a: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);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end entity ANDGATE;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endParaRPr lang="en-US" altLang="en-US" dirty="0">
              <a:solidFill>
                <a:srgbClr val="E7E6E6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-- Architecture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architecture RTL of ANDGATE is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begin </a:t>
            </a: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	Y &lt;= A AND B;</a:t>
            </a:r>
            <a:endParaRPr lang="en-US" altLang="en-US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0" fontAlgn="base" hangingPunct="0">
              <a:spcAft>
                <a:spcPct val="0"/>
              </a:spcAft>
              <a:buClrTx/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E7E6E6"/>
                </a:solidFill>
                <a:latin typeface="Courier New" charset="0"/>
                <a:ea typeface="Courier New" charset="0"/>
                <a:cs typeface="Courier New" charset="0"/>
              </a:rPr>
              <a:t>end architecture RTL; </a:t>
            </a:r>
          </a:p>
        </p:txBody>
      </p:sp>
    </p:spTree>
    <p:extLst>
      <p:ext uri="{BB962C8B-B14F-4D97-AF65-F5344CB8AC3E}">
        <p14:creationId xmlns:p14="http://schemas.microsoft.com/office/powerpoint/2010/main" val="22782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524</Words>
  <Application>Microsoft Office PowerPoint</Application>
  <PresentationFormat>Widescreen</PresentationFormat>
  <Paragraphs>253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Helvetica Neue Light</vt:lpstr>
      <vt:lpstr>Calibri Light</vt:lpstr>
      <vt:lpstr>Calibri</vt:lpstr>
      <vt:lpstr>Courier New</vt:lpstr>
      <vt:lpstr>Arial Black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2019-09-09T04:40:41Z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